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6" r:id="rId5"/>
    <p:sldId id="267" r:id="rId6"/>
    <p:sldId id="263" r:id="rId7"/>
    <p:sldId id="268"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9900CC"/>
    <a:srgbClr val="0000FF"/>
    <a:srgbClr val="0066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981F-F9F5-47A3-B28E-717774DED3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12E1A3-C6A5-4DE5-92B0-F2E778E9EC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6BBD1F-0E7D-4787-9FDB-8BA4FFA9AA3C}"/>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C7C5277D-28DC-48F5-B55C-9CF6F9471F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1195FB-BEFC-497A-9CC9-41C9B42AFFD5}"/>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218798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E1F15-397C-4BAD-94A9-1EC74B58A6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5AA245-5892-4BF7-BAC3-EBFAAD47C0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1E4DAB-2731-45CA-A4D7-43E1F1BA8EE3}"/>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031BD701-FCA6-4130-A7A6-5A2505EB23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5C937-46A9-42A3-A7CA-CA27C3C5864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97160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58E10-C8AD-4FE1-98E6-3C55847821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95D0F5-7DF0-4EC1-B708-7E211434D0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B1062A-6979-46CC-8880-E1DFB71AED59}"/>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36CEF4A9-731C-497E-A294-5CE7EEDAE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31E6B5-9FA3-4D3F-AF86-90D3AB60D52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286771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2434D4-CDCE-4224-86C5-2267B0C5E3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D6FBE-BA02-4A8F-8E47-EC956F7129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61A8F4-2402-433E-8E91-342688B7FC5C}"/>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DD0A86FF-58F4-49C9-B9CF-62AAF56218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C08433-CEFE-4467-ADD3-92288FF5D200}"/>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07754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464FF-FBED-42F2-B723-094F78BF94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32CAAA-0174-4605-A4B6-57E2BC6552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788420-9FF4-47E3-B619-67542EE8C9A9}"/>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4AE8E937-3296-49A3-9669-13330D46F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0CFD01-3480-4835-9ADB-AEC103F11510}"/>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2337933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6FA0A-F1EC-47AD-9F99-9E206FE54C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B3F39B-23C6-47C3-9E12-BA711CD986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9FD590-68C6-4C1A-8EB6-64ACB76B1A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545E09-B6A0-4EE3-A2E8-F7125CCB174E}"/>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2478AF68-5653-4ADE-B619-0C895EDAA5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551C6F-DFD6-4554-9160-E27D77754C79}"/>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42144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B58D-BC0B-418B-A7B7-CFD92A3CBA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8411B1-3A18-4514-83AD-EBCE78C0A1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A1CA2C-0112-43E6-A78F-AB0DAB7ACF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104F20-81FC-4629-81AE-665AA36F92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E931A4-94D1-4859-B1B5-D96DDE4240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D78F625-3900-4545-A7F9-21DA41752064}"/>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8" name="Footer Placeholder 7">
            <a:extLst>
              <a:ext uri="{FF2B5EF4-FFF2-40B4-BE49-F238E27FC236}">
                <a16:creationId xmlns:a16="http://schemas.microsoft.com/office/drawing/2014/main" id="{B878853C-7853-4FA6-BDA7-C872408577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9FB7A3-077F-4DAD-AAC8-6ACF8AC63248}"/>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120691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3E17-6C5E-4109-966E-8636ECDF0E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438E399-F84B-4B8B-BF12-42F2DDCCBB34}"/>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4" name="Footer Placeholder 3">
            <a:extLst>
              <a:ext uri="{FF2B5EF4-FFF2-40B4-BE49-F238E27FC236}">
                <a16:creationId xmlns:a16="http://schemas.microsoft.com/office/drawing/2014/main" id="{27088E0D-3B46-41AF-85A9-7CAD5250B5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D7056D-42C1-4F60-9221-A5557B3D5034}"/>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32772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AAF54D-2DFF-420A-94B4-402B4A75238A}"/>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3" name="Footer Placeholder 2">
            <a:extLst>
              <a:ext uri="{FF2B5EF4-FFF2-40B4-BE49-F238E27FC236}">
                <a16:creationId xmlns:a16="http://schemas.microsoft.com/office/drawing/2014/main" id="{03DAA6BC-54CE-4192-B4AB-713D377E53F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D7BF5E-B328-4814-A1F1-A0B1C19B32F7}"/>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423762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C57E4-B33A-4A46-8066-B65EE84D6B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E6D4FA-BE7C-444D-A2F1-48661CA5B8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F014BE-4F56-495E-831F-11A1B4EFB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53C509-E470-4F13-8CC5-6E61CDDB86D0}"/>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D47BE036-B3AA-4B76-8A83-32F7CFDD91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E0B32D-FC14-4224-A87F-1544EC7C55CD}"/>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3796431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7E281-FEC0-4DCD-96D1-95D1248086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C72C6F-6FCC-4C78-A14D-68285A470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D06C1-BBC3-47F2-94EC-7CE9D0CF9A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19C8FA-AFC5-4F3C-9457-EF673D1341DB}"/>
              </a:ext>
            </a:extLst>
          </p:cNvPr>
          <p:cNvSpPr>
            <a:spLocks noGrp="1"/>
          </p:cNvSpPr>
          <p:nvPr>
            <p:ph type="dt" sz="half" idx="10"/>
          </p:nvPr>
        </p:nvSpPr>
        <p:spPr/>
        <p:txBody>
          <a:bodyPr/>
          <a:lstStyle/>
          <a:p>
            <a:fld id="{642604B6-F1A3-48AB-AABE-FCC0CC22DE96}" type="datetimeFigureOut">
              <a:rPr lang="en-US" smtClean="0"/>
              <a:t>9/28/2021</a:t>
            </a:fld>
            <a:endParaRPr lang="en-US"/>
          </a:p>
        </p:txBody>
      </p:sp>
      <p:sp>
        <p:nvSpPr>
          <p:cNvPr id="6" name="Footer Placeholder 5">
            <a:extLst>
              <a:ext uri="{FF2B5EF4-FFF2-40B4-BE49-F238E27FC236}">
                <a16:creationId xmlns:a16="http://schemas.microsoft.com/office/drawing/2014/main" id="{B2F42303-E9C0-4D1F-92C6-D94A485F2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0957B0-0136-4350-ADB3-76E18465D512}"/>
              </a:ext>
            </a:extLst>
          </p:cNvPr>
          <p:cNvSpPr>
            <a:spLocks noGrp="1"/>
          </p:cNvSpPr>
          <p:nvPr>
            <p:ph type="sldNum" sz="quarter" idx="12"/>
          </p:nvPr>
        </p:nvSpPr>
        <p:spPr/>
        <p:txBody>
          <a:bodyPr/>
          <a:lstStyle/>
          <a:p>
            <a:fld id="{13339D9B-B79A-41B5-B691-F971AA1F6AEC}" type="slidenum">
              <a:rPr lang="en-US" smtClean="0"/>
              <a:t>‹#›</a:t>
            </a:fld>
            <a:endParaRPr lang="en-US"/>
          </a:p>
        </p:txBody>
      </p:sp>
    </p:spTree>
    <p:extLst>
      <p:ext uri="{BB962C8B-B14F-4D97-AF65-F5344CB8AC3E}">
        <p14:creationId xmlns:p14="http://schemas.microsoft.com/office/powerpoint/2010/main" val="114313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8AA04D-E0D3-411F-A20A-7FEC44657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B0C71F-9D71-4F21-BD5C-87690A7AE4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5A1B2-D3EF-4831-9D81-DDE56374BF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2604B6-F1A3-48AB-AABE-FCC0CC22DE96}" type="datetimeFigureOut">
              <a:rPr lang="en-US" smtClean="0"/>
              <a:t>9/28/2021</a:t>
            </a:fld>
            <a:endParaRPr lang="en-US"/>
          </a:p>
        </p:txBody>
      </p:sp>
      <p:sp>
        <p:nvSpPr>
          <p:cNvPr id="5" name="Footer Placeholder 4">
            <a:extLst>
              <a:ext uri="{FF2B5EF4-FFF2-40B4-BE49-F238E27FC236}">
                <a16:creationId xmlns:a16="http://schemas.microsoft.com/office/drawing/2014/main" id="{5EECE96E-F1F0-487D-97AE-F86A019195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8BC6FA6-2E6B-485F-9380-DEE126E88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39D9B-B79A-41B5-B691-F971AA1F6AEC}" type="slidenum">
              <a:rPr lang="en-US" smtClean="0"/>
              <a:t>‹#›</a:t>
            </a:fld>
            <a:endParaRPr lang="en-US"/>
          </a:p>
        </p:txBody>
      </p:sp>
    </p:spTree>
    <p:extLst>
      <p:ext uri="{BB962C8B-B14F-4D97-AF65-F5344CB8AC3E}">
        <p14:creationId xmlns:p14="http://schemas.microsoft.com/office/powerpoint/2010/main" val="553035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45EEE1-63BB-4D1B-92A8-174596DA168B}"/>
              </a:ext>
            </a:extLst>
          </p:cNvPr>
          <p:cNvSpPr>
            <a:spLocks noGrp="1"/>
          </p:cNvSpPr>
          <p:nvPr>
            <p:ph type="subTitle" idx="1"/>
          </p:nvPr>
        </p:nvSpPr>
        <p:spPr>
          <a:xfrm>
            <a:off x="728663" y="609600"/>
            <a:ext cx="10734674" cy="1171575"/>
          </a:xfrm>
        </p:spPr>
        <p:txBody>
          <a:bodyPr>
            <a:normAutofit/>
          </a:bodyPr>
          <a:lstStyle/>
          <a:p>
            <a:r>
              <a:rPr lang="en-US" sz="3000" b="1" i="1"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Chương</a:t>
            </a:r>
            <a:r>
              <a:rPr lang="en-US" sz="3000" b="1" i="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en-US" sz="3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MỘT SỐ KHÁI NIỆM CƠ BẢN CỦA TIN HỌC</a:t>
            </a:r>
            <a:br>
              <a:rPr lang="en-US" sz="3000" dirty="0">
                <a:effectLst/>
                <a:latin typeface="Calibri" panose="020F0502020204030204" pitchFamily="34" charset="0"/>
                <a:ea typeface="Calibri" panose="020F0502020204030204" pitchFamily="34" charset="0"/>
                <a:cs typeface="Times New Roman" panose="02020603050405020304" pitchFamily="18" charset="0"/>
              </a:rPr>
            </a:br>
            <a:r>
              <a:rPr lang="en-US" sz="3000" b="1" i="1" err="1">
                <a:solidFill>
                  <a:srgbClr val="FF0000"/>
                </a:solidFill>
                <a:effectLst/>
                <a:latin typeface="Times New Roman" panose="02020603050405020304" pitchFamily="18" charset="0"/>
                <a:ea typeface="Calibri" panose="020F0502020204030204" pitchFamily="34" charset="0"/>
              </a:rPr>
              <a:t>Bài</a:t>
            </a:r>
            <a:r>
              <a:rPr lang="en-US" sz="3000" b="1" i="1">
                <a:solidFill>
                  <a:srgbClr val="FF0000"/>
                </a:solidFill>
                <a:effectLst/>
                <a:latin typeface="Times New Roman" panose="02020603050405020304" pitchFamily="18" charset="0"/>
                <a:ea typeface="Calibri" panose="020F0502020204030204" pitchFamily="34" charset="0"/>
              </a:rPr>
              <a:t> 6</a:t>
            </a:r>
            <a:r>
              <a:rPr lang="en-US" sz="3000" b="1">
                <a:solidFill>
                  <a:srgbClr val="FF0000"/>
                </a:solidFill>
                <a:effectLst/>
                <a:latin typeface="Times New Roman" panose="02020603050405020304" pitchFamily="18" charset="0"/>
                <a:ea typeface="Calibri" panose="020F0502020204030204" pitchFamily="34" charset="0"/>
              </a:rPr>
              <a:t>:</a:t>
            </a:r>
            <a:r>
              <a:rPr lang="en-US" sz="3000" b="1">
                <a:effectLst/>
                <a:latin typeface="Times New Roman" panose="02020603050405020304" pitchFamily="18" charset="0"/>
                <a:ea typeface="Calibri" panose="020F0502020204030204" pitchFamily="34" charset="0"/>
              </a:rPr>
              <a:t> </a:t>
            </a:r>
            <a:r>
              <a:rPr lang="en-US" sz="3000" b="1">
                <a:solidFill>
                  <a:srgbClr val="0000FF"/>
                </a:solidFill>
                <a:effectLst/>
                <a:latin typeface="Times New Roman" panose="02020603050405020304" pitchFamily="18" charset="0"/>
                <a:ea typeface="Calibri" panose="020F0502020204030204" pitchFamily="34" charset="0"/>
              </a:rPr>
              <a:t>GIẢI BÀI TOÁN TRÊN MÁY TÍNH</a:t>
            </a:r>
            <a:endParaRPr lang="en-US" sz="3000" dirty="0">
              <a:solidFill>
                <a:srgbClr val="0000FF"/>
              </a:solidFill>
            </a:endParaRPr>
          </a:p>
        </p:txBody>
      </p:sp>
      <p:sp>
        <p:nvSpPr>
          <p:cNvPr id="4" name="Subtitle 2">
            <a:extLst>
              <a:ext uri="{FF2B5EF4-FFF2-40B4-BE49-F238E27FC236}">
                <a16:creationId xmlns:a16="http://schemas.microsoft.com/office/drawing/2014/main" id="{56C3019A-E1D5-4557-918B-0F454F602208}"/>
              </a:ext>
            </a:extLst>
          </p:cNvPr>
          <p:cNvSpPr txBox="1">
            <a:spLocks/>
          </p:cNvSpPr>
          <p:nvPr/>
        </p:nvSpPr>
        <p:spPr>
          <a:xfrm>
            <a:off x="1009651" y="2228850"/>
            <a:ext cx="10734674" cy="32194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3000" b="1" i="1" dirty="0" err="1">
                <a:solidFill>
                  <a:srgbClr val="9900CC"/>
                </a:solidFill>
                <a:latin typeface="Times New Roman" panose="02020603050405020304" pitchFamily="18" charset="0"/>
                <a:ea typeface="Calibri" panose="020F0502020204030204" pitchFamily="34" charset="0"/>
              </a:rPr>
              <a:t>Nội</a:t>
            </a:r>
            <a:r>
              <a:rPr lang="en-US" sz="3000" b="1" i="1" dirty="0">
                <a:solidFill>
                  <a:srgbClr val="9900CC"/>
                </a:solidFill>
                <a:latin typeface="Times New Roman" panose="02020603050405020304" pitchFamily="18" charset="0"/>
                <a:ea typeface="Calibri" panose="020F0502020204030204" pitchFamily="34" charset="0"/>
              </a:rPr>
              <a:t> dung:</a:t>
            </a:r>
            <a:endParaRPr lang="en-US" sz="3000" b="1" dirty="0">
              <a:solidFill>
                <a:srgbClr val="9900CC"/>
              </a:solidFill>
              <a:latin typeface="Times New Roman" panose="02020603050405020304" pitchFamily="18" charset="0"/>
              <a:ea typeface="Calibri" panose="020F0502020204030204" pitchFamily="34"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Xác định bài toán</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Lựa chọn và thiết kế thuật toán</a:t>
            </a:r>
            <a:endParaRPr lang="en-US" sz="3000" dirty="0">
              <a:solidFill>
                <a:srgbClr val="006600"/>
              </a:solidFill>
              <a:latin typeface="Times New Roman" panose="02020603050405020304" pitchFamily="18" charset="0"/>
              <a:cs typeface="Times New Roman" panose="02020603050405020304" pitchFamily="18" charset="0"/>
            </a:endParaRP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Viết chương trình</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Hiệu chỉnh</a:t>
            </a:r>
          </a:p>
          <a:p>
            <a:pPr marL="514350" indent="-514350" algn="l">
              <a:buAutoNum type="arabicPeriod"/>
            </a:pPr>
            <a:r>
              <a:rPr lang="en-US" sz="3000">
                <a:solidFill>
                  <a:srgbClr val="006600"/>
                </a:solidFill>
                <a:latin typeface="Times New Roman" panose="02020603050405020304" pitchFamily="18" charset="0"/>
                <a:cs typeface="Times New Roman" panose="02020603050405020304" pitchFamily="18" charset="0"/>
              </a:rPr>
              <a:t>Viết tài liệu</a:t>
            </a:r>
            <a:endParaRPr lang="en-US" sz="3000" dirty="0">
              <a:solidFill>
                <a:srgbClr val="0066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713872"/>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D40E3-DB26-463D-AE61-B7F7AEE3A6DE}"/>
              </a:ext>
            </a:extLst>
          </p:cNvPr>
          <p:cNvSpPr>
            <a:spLocks noGrp="1"/>
          </p:cNvSpPr>
          <p:nvPr>
            <p:ph type="title"/>
          </p:nvPr>
        </p:nvSpPr>
        <p:spPr>
          <a:xfrm>
            <a:off x="590550" y="0"/>
            <a:ext cx="10515600" cy="568325"/>
          </a:xfrm>
        </p:spPr>
        <p:txBody>
          <a:bodyPr>
            <a:normAutofit fontScale="90000"/>
          </a:bodyPr>
          <a:lstStyle/>
          <a:p>
            <a:r>
              <a:rPr lang="en-US" b="1" dirty="0">
                <a:solidFill>
                  <a:srgbClr val="FF0000"/>
                </a:solidFill>
                <a:latin typeface="Times New Roman" panose="02020603050405020304" pitchFamily="18" charset="0"/>
                <a:cs typeface="Times New Roman" panose="02020603050405020304" pitchFamily="18" charset="0"/>
              </a:rPr>
              <a:t>1</a:t>
            </a:r>
            <a:r>
              <a:rPr lang="en-US" b="1">
                <a:solidFill>
                  <a:srgbClr val="FF0000"/>
                </a:solidFill>
                <a:latin typeface="Times New Roman" panose="02020603050405020304" pitchFamily="18" charset="0"/>
                <a:cs typeface="Times New Roman" panose="02020603050405020304" pitchFamily="18" charset="0"/>
              </a:rPr>
              <a:t>. </a:t>
            </a:r>
            <a:r>
              <a:rPr lang="en-US" sz="4400" b="1">
                <a:solidFill>
                  <a:srgbClr val="FF0000"/>
                </a:solidFill>
                <a:latin typeface="Times New Roman" panose="02020603050405020304" pitchFamily="18" charset="0"/>
                <a:cs typeface="Times New Roman" panose="02020603050405020304" pitchFamily="18" charset="0"/>
              </a:rPr>
              <a:t>Xác định bài toán</a:t>
            </a:r>
            <a:endParaRPr lang="en-US"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51EF904-4974-489E-A1D9-DB703D72571F}"/>
              </a:ext>
            </a:extLst>
          </p:cNvPr>
          <p:cNvSpPr>
            <a:spLocks noGrp="1"/>
          </p:cNvSpPr>
          <p:nvPr>
            <p:ph idx="1"/>
          </p:nvPr>
        </p:nvSpPr>
        <p:spPr>
          <a:xfrm>
            <a:off x="914400" y="657224"/>
            <a:ext cx="10515600" cy="3933825"/>
          </a:xfrm>
        </p:spPr>
        <p:txBody>
          <a:bodyPr>
            <a:normAutofit lnSpcReduction="10000"/>
          </a:bodyPr>
          <a:lstStyle/>
          <a:p>
            <a:pPr marL="0" indent="0">
              <a:spcBef>
                <a:spcPts val="0"/>
              </a:spcBef>
              <a:buNone/>
            </a:pPr>
            <a:r>
              <a:rPr lang="en-US" sz="3600">
                <a:solidFill>
                  <a:srgbClr val="0000FF"/>
                </a:solidFill>
                <a:latin typeface="Times New Roman" panose="02020603050405020304" pitchFamily="18" charset="0"/>
                <a:cs typeface="Times New Roman" panose="02020603050405020304" pitchFamily="18" charset="0"/>
              </a:rPr>
              <a:t>- Là xác định phần Input và Output của bài toán từ đó xác định ngôn ngữ lập trình thích hợp</a:t>
            </a:r>
          </a:p>
          <a:p>
            <a:pPr marL="0" indent="0">
              <a:lnSpc>
                <a:spcPct val="114000"/>
              </a:lnSpc>
              <a:spcAft>
                <a:spcPts val="0"/>
              </a:spcAft>
              <a:buNone/>
            </a:pPr>
            <a:endParaRPr lang="en-US" sz="3600">
              <a:solidFill>
                <a:srgbClr val="0000FF"/>
              </a:solidFill>
              <a:latin typeface="Times New Roman" panose="02020603050405020304" pitchFamily="18" charset="0"/>
              <a:cs typeface="Times New Roman" panose="02020603050405020304" pitchFamily="18" charset="0"/>
            </a:endParaRPr>
          </a:p>
          <a:p>
            <a:pPr marL="0" indent="0">
              <a:lnSpc>
                <a:spcPct val="114000"/>
              </a:lnSpc>
              <a:spcAft>
                <a:spcPts val="0"/>
              </a:spcAft>
              <a:buNone/>
            </a:pPr>
            <a:r>
              <a:rPr lang="vi-VN" sz="3600">
                <a:solidFill>
                  <a:srgbClr val="9900CC"/>
                </a:solidFill>
                <a:latin typeface="Times New Roman" panose="02020603050405020304" pitchFamily="18" charset="0"/>
                <a:cs typeface="Times New Roman" panose="02020603050405020304" pitchFamily="18" charset="0"/>
              </a:rPr>
              <a:t>Ví dụ: </a:t>
            </a:r>
            <a:r>
              <a:rPr lang="vi-VN" sz="3600">
                <a:solidFill>
                  <a:srgbClr val="0000FF"/>
                </a:solidFill>
                <a:latin typeface="Times New Roman" panose="02020603050405020304" pitchFamily="18" charset="0"/>
                <a:cs typeface="Times New Roman" panose="02020603050405020304" pitchFamily="18" charset="0"/>
              </a:rPr>
              <a:t>Hãy xác định các ước của số nguyên dương 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Input: số nguyên dương M, 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Output: Số ước của N</a:t>
            </a:r>
          </a:p>
          <a:p>
            <a:pPr marL="0" marR="0" indent="0">
              <a:spcBef>
                <a:spcPts val="0"/>
              </a:spcBef>
              <a:spcAft>
                <a:spcPts val="0"/>
              </a:spcAft>
              <a:buNone/>
            </a:pPr>
            <a:endParaRPr lang="en-US" sz="3600" dirty="0">
              <a:solidFill>
                <a:srgbClr val="0000FF"/>
              </a:solidFill>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7249491"/>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A247-D09A-48CC-9DC4-C947A1AD6706}"/>
              </a:ext>
            </a:extLst>
          </p:cNvPr>
          <p:cNvSpPr>
            <a:spLocks noGrp="1"/>
          </p:cNvSpPr>
          <p:nvPr>
            <p:ph type="title"/>
          </p:nvPr>
        </p:nvSpPr>
        <p:spPr>
          <a:xfrm>
            <a:off x="571500" y="0"/>
            <a:ext cx="10515600" cy="701675"/>
          </a:xfrm>
        </p:spPr>
        <p:txBody>
          <a:bodyPr>
            <a:normAutofit/>
          </a:bodyPr>
          <a:lstStyle/>
          <a:p>
            <a:r>
              <a:rPr lang="en-US" sz="4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a:t>
            </a:r>
            <a:r>
              <a:rPr lang="en-US"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Lựa chọn và thiết kế thuật toán</a:t>
            </a:r>
            <a:endParaRPr lang="en-US" sz="4000" dirty="0">
              <a:solidFill>
                <a:srgbClr val="FF0000"/>
              </a:solidFill>
            </a:endParaRPr>
          </a:p>
        </p:txBody>
      </p:sp>
      <p:sp>
        <p:nvSpPr>
          <p:cNvPr id="3" name="Content Placeholder 2">
            <a:extLst>
              <a:ext uri="{FF2B5EF4-FFF2-40B4-BE49-F238E27FC236}">
                <a16:creationId xmlns:a16="http://schemas.microsoft.com/office/drawing/2014/main" id="{4E8BB5AE-A01C-4DC1-ADEF-9BF50F62CD54}"/>
              </a:ext>
            </a:extLst>
          </p:cNvPr>
          <p:cNvSpPr>
            <a:spLocks noGrp="1"/>
          </p:cNvSpPr>
          <p:nvPr>
            <p:ph idx="1"/>
          </p:nvPr>
        </p:nvSpPr>
        <p:spPr>
          <a:xfrm>
            <a:off x="838200" y="606425"/>
            <a:ext cx="10515600" cy="5956300"/>
          </a:xfrm>
        </p:spPr>
        <p:txBody>
          <a:bodyPr>
            <a:normAutofit fontScale="92500" lnSpcReduction="10000"/>
          </a:bodyPr>
          <a:lstStyle/>
          <a:p>
            <a:pPr marL="0" indent="0" algn="just">
              <a:lnSpc>
                <a:spcPct val="114000"/>
              </a:lnSpc>
              <a:spcAft>
                <a:spcPts val="0"/>
              </a:spcAft>
              <a:buNone/>
            </a:pPr>
            <a:r>
              <a:rPr lang="en-US" sz="360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rPr>
              <a:t>a. Lựa chọn thuật toán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Mỗi thuật toán chỉ giải một bài toán, nhưng một bài toán có thể có nhiều thuật toán để giải. Vậy ta phải chọn thuật toán tối ưu nhất trong những thuật toán đưa ra.</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Thuật toán tối ưu là thuật toán có các tiêu chí sau:</a:t>
            </a:r>
          </a:p>
          <a:p>
            <a:pPr marL="800100" indent="-571500">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Dễ hiểu</a:t>
            </a:r>
          </a:p>
          <a:p>
            <a:pPr marL="800100" indent="-571500">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Trình bày dễ nhìn</a:t>
            </a:r>
          </a:p>
          <a:p>
            <a:pPr marL="800100" indent="-571500">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Thời gian chạy nhanh</a:t>
            </a:r>
          </a:p>
          <a:p>
            <a:pPr marL="800100" indent="-571500">
              <a:lnSpc>
                <a:spcPct val="114000"/>
              </a:lnSpc>
              <a:spcAft>
                <a:spcPts val="0"/>
              </a:spcAft>
              <a:buFont typeface="Wingdings" panose="05000000000000000000" pitchFamily="2" charset="2"/>
              <a:buChar char="§"/>
            </a:pPr>
            <a:r>
              <a:rPr lang="vi-VN" sz="3600">
                <a:solidFill>
                  <a:srgbClr val="0000FF"/>
                </a:solidFill>
                <a:latin typeface="Times New Roman" panose="02020603050405020304" pitchFamily="18" charset="0"/>
                <a:cs typeface="Times New Roman" panose="02020603050405020304" pitchFamily="18" charset="0"/>
              </a:rPr>
              <a:t>Tốn ít bộ nhớ</a:t>
            </a:r>
          </a:p>
          <a:p>
            <a:pPr marL="0" indent="0">
              <a:buNone/>
            </a:pPr>
            <a:endParaRPr lang="en-US" sz="3600" dirty="0">
              <a:solidFill>
                <a:srgbClr val="0000FF"/>
              </a:solidFill>
            </a:endParaRPr>
          </a:p>
        </p:txBody>
      </p:sp>
    </p:spTree>
    <p:extLst>
      <p:ext uri="{BB962C8B-B14F-4D97-AF65-F5344CB8AC3E}">
        <p14:creationId xmlns:p14="http://schemas.microsoft.com/office/powerpoint/2010/main" val="2975908336"/>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DE199CF-8F6A-4D69-9DF3-F5E03F58466E}"/>
              </a:ext>
            </a:extLst>
          </p:cNvPr>
          <p:cNvSpPr>
            <a:spLocks noGrp="1"/>
          </p:cNvSpPr>
          <p:nvPr>
            <p:ph idx="1"/>
          </p:nvPr>
        </p:nvSpPr>
        <p:spPr>
          <a:xfrm>
            <a:off x="590549" y="0"/>
            <a:ext cx="11020425" cy="6858000"/>
          </a:xfrm>
        </p:spPr>
        <p:txBody>
          <a:bodyPr>
            <a:normAutofit fontScale="85000" lnSpcReduction="20000"/>
          </a:bodyPr>
          <a:lstStyle/>
          <a:p>
            <a:pPr marL="0" indent="0" algn="just">
              <a:lnSpc>
                <a:spcPct val="114000"/>
              </a:lnSpc>
              <a:spcAft>
                <a:spcPts val="0"/>
              </a:spcAft>
              <a:buNone/>
            </a:pPr>
            <a:r>
              <a:rPr lang="en-US" sz="3600">
                <a:solidFill>
                  <a:srgbClr val="FF00FF"/>
                </a:solidFill>
                <a:effectLst/>
                <a:latin typeface="Times New Roman" panose="02020603050405020304" pitchFamily="18" charset="0"/>
                <a:ea typeface="Calibri" panose="020F0502020204030204" pitchFamily="34" charset="0"/>
                <a:cs typeface="Times New Roman" panose="02020603050405020304" pitchFamily="18" charset="0"/>
              </a:rPr>
              <a:t>b. Biểu diễn thuật toán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Là việc diễn tả thuật toán ở trên.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Ví dụ: Hãy xác định các ước của số nguyên dương N</a:t>
            </a:r>
          </a:p>
          <a:p>
            <a:pPr marL="0" indent="0">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a:t>
            </a:r>
            <a:r>
              <a:rPr lang="vi-VN" sz="3600">
                <a:solidFill>
                  <a:srgbClr val="00B050"/>
                </a:solidFill>
                <a:latin typeface="Times New Roman" panose="02020603050405020304" pitchFamily="18" charset="0"/>
                <a:cs typeface="Times New Roman" panose="02020603050405020304" pitchFamily="18" charset="0"/>
                <a:sym typeface="Wingdings" panose="05000000000000000000" pitchFamily="2" charset="2"/>
              </a:rPr>
              <a:t></a:t>
            </a:r>
            <a:r>
              <a:rPr lang="vi-VN" sz="3600">
                <a:solidFill>
                  <a:srgbClr val="00B050"/>
                </a:solidFill>
                <a:latin typeface="Times New Roman" panose="02020603050405020304" pitchFamily="18" charset="0"/>
                <a:cs typeface="Times New Roman" panose="02020603050405020304" pitchFamily="18" charset="0"/>
              </a:rPr>
              <a:t> Theo dạng liệt kê:</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1: Nhập N;</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2: Gán i = 1, SL = 0;</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3: D = N mod i</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4: Nếu D = 0 thì SL = SL + 1</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Nếu D&gt; 0 thì qua bước 5</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5: i = i + 1</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Bước 6: Nếu i &gt; N thì đưa ra SL rồi kết thúc</a:t>
            </a:r>
          </a:p>
          <a:p>
            <a:pPr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Nếu i &lt; N thì quay lại bước 3</a:t>
            </a:r>
          </a:p>
          <a:p>
            <a:pPr marL="0" indent="0">
              <a:buNone/>
            </a:pPr>
            <a:endParaRPr lang="en-US" sz="3600" dirty="0">
              <a:solidFill>
                <a:srgbClr val="0000FF"/>
              </a:solidFill>
            </a:endParaRPr>
          </a:p>
        </p:txBody>
      </p:sp>
    </p:spTree>
    <p:extLst>
      <p:ext uri="{BB962C8B-B14F-4D97-AF65-F5344CB8AC3E}">
        <p14:creationId xmlns:p14="http://schemas.microsoft.com/office/powerpoint/2010/main" val="1274281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D3F729-1708-4AA9-9F0D-AD59F412A009}"/>
              </a:ext>
            </a:extLst>
          </p:cNvPr>
          <p:cNvSpPr>
            <a:spLocks noGrp="1"/>
          </p:cNvSpPr>
          <p:nvPr>
            <p:ph idx="1"/>
          </p:nvPr>
        </p:nvSpPr>
        <p:spPr>
          <a:xfrm>
            <a:off x="581025" y="0"/>
            <a:ext cx="10515600" cy="714375"/>
          </a:xfrm>
        </p:spPr>
        <p:txBody>
          <a:bodyPr/>
          <a:lstStyle/>
          <a:p>
            <a:pPr marL="0" indent="0">
              <a:buNone/>
            </a:pPr>
            <a:r>
              <a:rPr lang="vi-VN" sz="3600">
                <a:solidFill>
                  <a:srgbClr val="00B050"/>
                </a:solidFill>
                <a:latin typeface="Times New Roman" panose="02020603050405020304" pitchFamily="18" charset="0"/>
                <a:cs typeface="Times New Roman" panose="02020603050405020304" pitchFamily="18" charset="0"/>
                <a:sym typeface="Wingdings" panose="05000000000000000000" pitchFamily="2" charset="2"/>
              </a:rPr>
              <a:t></a:t>
            </a:r>
            <a:r>
              <a:rPr lang="vi-VN" sz="3600">
                <a:solidFill>
                  <a:srgbClr val="00B050"/>
                </a:solidFill>
                <a:latin typeface="Times New Roman" panose="02020603050405020304" pitchFamily="18" charset="0"/>
                <a:cs typeface="Times New Roman" panose="02020603050405020304" pitchFamily="18" charset="0"/>
              </a:rPr>
              <a:t> Theo dạng </a:t>
            </a:r>
            <a:r>
              <a:rPr lang="en-US" sz="3600">
                <a:solidFill>
                  <a:srgbClr val="00B050"/>
                </a:solidFill>
                <a:latin typeface="Times New Roman" panose="02020603050405020304" pitchFamily="18" charset="0"/>
                <a:cs typeface="Times New Roman" panose="02020603050405020304" pitchFamily="18" charset="0"/>
              </a:rPr>
              <a:t>sơ đồ khối</a:t>
            </a:r>
            <a:r>
              <a:rPr lang="vi-VN" sz="3600">
                <a:solidFill>
                  <a:srgbClr val="00B050"/>
                </a:solidFill>
                <a:latin typeface="Times New Roman" panose="02020603050405020304" pitchFamily="18" charset="0"/>
                <a:cs typeface="Times New Roman" panose="02020603050405020304" pitchFamily="18" charset="0"/>
              </a:rPr>
              <a:t>:</a:t>
            </a:r>
          </a:p>
          <a:p>
            <a:pPr marL="0" indent="0">
              <a:buNone/>
            </a:pPr>
            <a:endParaRPr lang="en-US"/>
          </a:p>
        </p:txBody>
      </p:sp>
      <p:grpSp>
        <p:nvGrpSpPr>
          <p:cNvPr id="4" name="Group 3">
            <a:extLst>
              <a:ext uri="{FF2B5EF4-FFF2-40B4-BE49-F238E27FC236}">
                <a16:creationId xmlns:a16="http://schemas.microsoft.com/office/drawing/2014/main" id="{DE0AF9A0-BD2A-40E9-A040-0DC2AE187704}"/>
              </a:ext>
            </a:extLst>
          </p:cNvPr>
          <p:cNvGrpSpPr/>
          <p:nvPr/>
        </p:nvGrpSpPr>
        <p:grpSpPr>
          <a:xfrm>
            <a:off x="1510029" y="698641"/>
            <a:ext cx="5586096" cy="6159359"/>
            <a:chOff x="0" y="0"/>
            <a:chExt cx="3705002" cy="5308155"/>
          </a:xfrm>
        </p:grpSpPr>
        <p:sp>
          <p:nvSpPr>
            <p:cNvPr id="5" name="Text Box 2097260">
              <a:extLst>
                <a:ext uri="{FF2B5EF4-FFF2-40B4-BE49-F238E27FC236}">
                  <a16:creationId xmlns:a16="http://schemas.microsoft.com/office/drawing/2014/main" id="{38B80F35-AEA8-4856-8786-AFE7285A718A}"/>
                </a:ext>
              </a:extLst>
            </p:cNvPr>
            <p:cNvSpPr txBox="1"/>
            <p:nvPr/>
          </p:nvSpPr>
          <p:spPr>
            <a:xfrm>
              <a:off x="1852551" y="4560125"/>
              <a:ext cx="237490" cy="30670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a:lnSpc>
                  <a:spcPct val="115000"/>
                </a:lnSpc>
                <a:spcAft>
                  <a:spcPts val="1000"/>
                </a:spcAft>
              </a:pPr>
              <a:r>
                <a:rPr lang="en-US" altLang="zh-CN" sz="2400" b="1" kern="100">
                  <a:solidFill>
                    <a:srgbClr val="000000"/>
                  </a:solidFill>
                  <a:latin typeface="Times New Roman"/>
                  <a:ea typeface="Calibri"/>
                  <a:cs typeface="Times New Roman"/>
                  <a:sym typeface="Times New Roman"/>
                </a:rPr>
                <a:t>Đ</a:t>
              </a:r>
            </a:p>
          </p:txBody>
        </p:sp>
        <p:grpSp>
          <p:nvGrpSpPr>
            <p:cNvPr id="6" name="Group 5">
              <a:extLst>
                <a:ext uri="{FF2B5EF4-FFF2-40B4-BE49-F238E27FC236}">
                  <a16:creationId xmlns:a16="http://schemas.microsoft.com/office/drawing/2014/main" id="{9F231655-C394-4264-8E9C-46E4CE8B1B60}"/>
                </a:ext>
              </a:extLst>
            </p:cNvPr>
            <p:cNvGrpSpPr/>
            <p:nvPr/>
          </p:nvGrpSpPr>
          <p:grpSpPr>
            <a:xfrm>
              <a:off x="0" y="0"/>
              <a:ext cx="3705002" cy="5308155"/>
              <a:chOff x="0" y="0"/>
              <a:chExt cx="3705002" cy="5308155"/>
            </a:xfrm>
          </p:grpSpPr>
          <p:sp>
            <p:nvSpPr>
              <p:cNvPr id="7" name="Text Box 2097261">
                <a:extLst>
                  <a:ext uri="{FF2B5EF4-FFF2-40B4-BE49-F238E27FC236}">
                    <a16:creationId xmlns:a16="http://schemas.microsoft.com/office/drawing/2014/main" id="{A9DDB769-340E-4BDC-8F4E-AE8CC575A060}"/>
                  </a:ext>
                </a:extLst>
              </p:cNvPr>
              <p:cNvSpPr txBox="1"/>
              <p:nvPr/>
            </p:nvSpPr>
            <p:spPr>
              <a:xfrm>
                <a:off x="380010" y="4560125"/>
                <a:ext cx="237490" cy="30670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a:lnSpc>
                    <a:spcPct val="115000"/>
                  </a:lnSpc>
                  <a:spcAft>
                    <a:spcPts val="1000"/>
                  </a:spcAft>
                </a:pPr>
                <a:r>
                  <a:rPr lang="en-US" altLang="zh-CN" sz="2400" b="1" kern="100">
                    <a:solidFill>
                      <a:srgbClr val="000000"/>
                    </a:solidFill>
                    <a:latin typeface="Times New Roman"/>
                    <a:ea typeface="Calibri"/>
                    <a:cs typeface="Times New Roman"/>
                    <a:sym typeface="Times New Roman"/>
                  </a:rPr>
                  <a:t>S</a:t>
                </a:r>
              </a:p>
            </p:txBody>
          </p:sp>
          <p:grpSp>
            <p:nvGrpSpPr>
              <p:cNvPr id="8" name="Group 7">
                <a:extLst>
                  <a:ext uri="{FF2B5EF4-FFF2-40B4-BE49-F238E27FC236}">
                    <a16:creationId xmlns:a16="http://schemas.microsoft.com/office/drawing/2014/main" id="{F324DDF3-907E-4957-A798-AB0AF9BD82C9}"/>
                  </a:ext>
                </a:extLst>
              </p:cNvPr>
              <p:cNvGrpSpPr/>
              <p:nvPr/>
            </p:nvGrpSpPr>
            <p:grpSpPr>
              <a:xfrm>
                <a:off x="0" y="0"/>
                <a:ext cx="3705002" cy="5308155"/>
                <a:chOff x="0" y="0"/>
                <a:chExt cx="3705002" cy="5308155"/>
              </a:xfrm>
            </p:grpSpPr>
            <p:grpSp>
              <p:nvGrpSpPr>
                <p:cNvPr id="9" name="Group 8">
                  <a:extLst>
                    <a:ext uri="{FF2B5EF4-FFF2-40B4-BE49-F238E27FC236}">
                      <a16:creationId xmlns:a16="http://schemas.microsoft.com/office/drawing/2014/main" id="{5A6A613C-D858-4B49-8881-7B8302764303}"/>
                    </a:ext>
                  </a:extLst>
                </p:cNvPr>
                <p:cNvGrpSpPr/>
                <p:nvPr/>
              </p:nvGrpSpPr>
              <p:grpSpPr>
                <a:xfrm>
                  <a:off x="0" y="0"/>
                  <a:ext cx="3705002" cy="5308155"/>
                  <a:chOff x="0" y="0"/>
                  <a:chExt cx="3705002" cy="5308155"/>
                </a:xfrm>
              </p:grpSpPr>
              <p:grpSp>
                <p:nvGrpSpPr>
                  <p:cNvPr id="11" name="Group 10">
                    <a:extLst>
                      <a:ext uri="{FF2B5EF4-FFF2-40B4-BE49-F238E27FC236}">
                        <a16:creationId xmlns:a16="http://schemas.microsoft.com/office/drawing/2014/main" id="{4D7E1E91-A850-45A1-AB41-DA7695D94250}"/>
                      </a:ext>
                    </a:extLst>
                  </p:cNvPr>
                  <p:cNvGrpSpPr/>
                  <p:nvPr/>
                </p:nvGrpSpPr>
                <p:grpSpPr>
                  <a:xfrm>
                    <a:off x="0" y="0"/>
                    <a:ext cx="3705002" cy="5308155"/>
                    <a:chOff x="0" y="0"/>
                    <a:chExt cx="3705002" cy="5308155"/>
                  </a:xfrm>
                </p:grpSpPr>
                <p:sp>
                  <p:nvSpPr>
                    <p:cNvPr id="13" name="Oval 12">
                      <a:extLst>
                        <a:ext uri="{FF2B5EF4-FFF2-40B4-BE49-F238E27FC236}">
                          <a16:creationId xmlns:a16="http://schemas.microsoft.com/office/drawing/2014/main" id="{E18654D7-D053-4980-A070-09B988FEBC64}"/>
                        </a:ext>
                      </a:extLst>
                    </p:cNvPr>
                    <p:cNvSpPr>
                      <a:spLocks noChangeArrowheads="1"/>
                    </p:cNvSpPr>
                    <p:nvPr/>
                  </p:nvSpPr>
                  <p:spPr bwMode="auto">
                    <a:xfrm>
                      <a:off x="736270" y="0"/>
                      <a:ext cx="1056640" cy="457200"/>
                    </a:xfrm>
                    <a:prstGeom prst="ellipse">
                      <a:avLst/>
                    </a:prstGeom>
                    <a:solidFill>
                      <a:srgbClr val="FFFFFF"/>
                    </a:solidFill>
                    <a:ln w="9525">
                      <a:solidFill>
                        <a:srgbClr val="000000"/>
                      </a:solidFill>
                      <a:round/>
                    </a:ln>
                  </p:spPr>
                  <p:txBody>
                    <a:bodyPr rot="0" vert="horz" wrap="square" lIns="91440" tIns="45720" rIns="91440" bIns="45720" anchor="t" anchorCtr="0" upright="1">
                      <a:noAutofit/>
                    </a:bodyPr>
                    <a:lstStyle/>
                    <a:p>
                      <a:pPr>
                        <a:lnSpc>
                          <a:spcPct val="115000"/>
                        </a:lnSpc>
                        <a:spcAft>
                          <a:spcPts val="0"/>
                        </a:spcAft>
                      </a:pPr>
                      <a:r>
                        <a:rPr lang="en-US" altLang="zh-CN" sz="2000" kern="100">
                          <a:latin typeface="Times New Roman"/>
                          <a:ea typeface="Calibri"/>
                          <a:cs typeface="Times New Roman"/>
                          <a:sym typeface="Times New Roman"/>
                        </a:rPr>
                        <a:t>Nhập N</a:t>
                      </a:r>
                    </a:p>
                  </p:txBody>
                </p:sp>
                <p:sp>
                  <p:nvSpPr>
                    <p:cNvPr id="14" name="Rectangle 13">
                      <a:extLst>
                        <a:ext uri="{FF2B5EF4-FFF2-40B4-BE49-F238E27FC236}">
                          <a16:creationId xmlns:a16="http://schemas.microsoft.com/office/drawing/2014/main" id="{ED3F168C-E237-4482-816D-7D44FFA5F4D1}"/>
                        </a:ext>
                      </a:extLst>
                    </p:cNvPr>
                    <p:cNvSpPr>
                      <a:spLocks noChangeArrowheads="1"/>
                    </p:cNvSpPr>
                    <p:nvPr/>
                  </p:nvSpPr>
                  <p:spPr bwMode="auto">
                    <a:xfrm>
                      <a:off x="665018" y="890649"/>
                      <a:ext cx="1258521" cy="388373"/>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gn="ctr">
                        <a:lnSpc>
                          <a:spcPct val="115000"/>
                        </a:lnSpc>
                        <a:spcAft>
                          <a:spcPts val="0"/>
                        </a:spcAft>
                      </a:pPr>
                      <a:r>
                        <a:rPr lang="en-US" altLang="zh-CN" sz="2000" kern="100">
                          <a:latin typeface="Times New Roman"/>
                          <a:ea typeface="Calibri"/>
                          <a:cs typeface="Times New Roman"/>
                          <a:sym typeface="Times New Roman"/>
                        </a:rPr>
                        <a:t>    i = 1, SL = 0</a:t>
                      </a:r>
                    </a:p>
                  </p:txBody>
                </p:sp>
                <p:sp>
                  <p:nvSpPr>
                    <p:cNvPr id="15" name="Rectangle 14">
                      <a:extLst>
                        <a:ext uri="{FF2B5EF4-FFF2-40B4-BE49-F238E27FC236}">
                          <a16:creationId xmlns:a16="http://schemas.microsoft.com/office/drawing/2014/main" id="{5B1B4290-B568-42EE-BE1F-9A242471FC8C}"/>
                        </a:ext>
                      </a:extLst>
                    </p:cNvPr>
                    <p:cNvSpPr>
                      <a:spLocks noChangeArrowheads="1"/>
                    </p:cNvSpPr>
                    <p:nvPr/>
                  </p:nvSpPr>
                  <p:spPr bwMode="auto">
                    <a:xfrm>
                      <a:off x="641268" y="1721922"/>
                      <a:ext cx="1258521" cy="388373"/>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gn="ctr">
                        <a:lnSpc>
                          <a:spcPct val="115000"/>
                        </a:lnSpc>
                        <a:spcAft>
                          <a:spcPts val="0"/>
                        </a:spcAft>
                      </a:pPr>
                      <a:r>
                        <a:rPr lang="en-US" altLang="zh-CN" sz="2000" kern="100">
                          <a:latin typeface="Times New Roman"/>
                          <a:ea typeface="Calibri"/>
                          <a:cs typeface="Times New Roman"/>
                          <a:sym typeface="Times New Roman"/>
                        </a:rPr>
                        <a:t>D = N mod i</a:t>
                      </a:r>
                    </a:p>
                  </p:txBody>
                </p:sp>
                <p:sp>
                  <p:nvSpPr>
                    <p:cNvPr id="16" name="AutoShape 4">
                      <a:extLst>
                        <a:ext uri="{FF2B5EF4-FFF2-40B4-BE49-F238E27FC236}">
                          <a16:creationId xmlns:a16="http://schemas.microsoft.com/office/drawing/2014/main" id="{E0D4317D-6E11-41B0-ABA1-ED088B3ECD53}"/>
                        </a:ext>
                      </a:extLst>
                    </p:cNvPr>
                    <p:cNvSpPr>
                      <a:spLocks noChangeArrowheads="1"/>
                    </p:cNvSpPr>
                    <p:nvPr/>
                  </p:nvSpPr>
                  <p:spPr bwMode="auto">
                    <a:xfrm>
                      <a:off x="724395" y="2576946"/>
                      <a:ext cx="1092200" cy="676275"/>
                    </a:xfrm>
                    <a:prstGeom prst="diamond">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nSpc>
                          <a:spcPct val="115000"/>
                        </a:lnSpc>
                        <a:spcAft>
                          <a:spcPts val="0"/>
                        </a:spcAft>
                      </a:pPr>
                      <a:r>
                        <a:rPr lang="en-US" altLang="zh-CN" kern="100">
                          <a:latin typeface="Times New Roman"/>
                          <a:ea typeface="Calibri"/>
                          <a:cs typeface="Times New Roman"/>
                          <a:sym typeface="Times New Roman"/>
                        </a:rPr>
                        <a:t>D = 0</a:t>
                      </a:r>
                    </a:p>
                  </p:txBody>
                </p:sp>
                <p:sp>
                  <p:nvSpPr>
                    <p:cNvPr id="17" name="Rectangle 16">
                      <a:extLst>
                        <a:ext uri="{FF2B5EF4-FFF2-40B4-BE49-F238E27FC236}">
                          <a16:creationId xmlns:a16="http://schemas.microsoft.com/office/drawing/2014/main" id="{2CD005AE-7026-4F08-AAF2-2743E7AA6EF0}"/>
                        </a:ext>
                      </a:extLst>
                    </p:cNvPr>
                    <p:cNvSpPr>
                      <a:spLocks noChangeArrowheads="1"/>
                    </p:cNvSpPr>
                    <p:nvPr/>
                  </p:nvSpPr>
                  <p:spPr bwMode="auto">
                    <a:xfrm>
                      <a:off x="2268187" y="2707574"/>
                      <a:ext cx="1257935" cy="387985"/>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gn="ctr">
                        <a:lnSpc>
                          <a:spcPct val="115000"/>
                        </a:lnSpc>
                        <a:spcAft>
                          <a:spcPts val="0"/>
                        </a:spcAft>
                      </a:pPr>
                      <a:r>
                        <a:rPr lang="en-US" altLang="zh-CN" sz="2000" kern="100">
                          <a:latin typeface="Times New Roman"/>
                          <a:ea typeface="Calibri"/>
                          <a:cs typeface="Times New Roman"/>
                          <a:sym typeface="Times New Roman"/>
                        </a:rPr>
                        <a:t>SL = SL + 1          </a:t>
                      </a:r>
                    </a:p>
                  </p:txBody>
                </p:sp>
                <p:sp>
                  <p:nvSpPr>
                    <p:cNvPr id="18" name="Rectangle 17">
                      <a:extLst>
                        <a:ext uri="{FF2B5EF4-FFF2-40B4-BE49-F238E27FC236}">
                          <a16:creationId xmlns:a16="http://schemas.microsoft.com/office/drawing/2014/main" id="{769DFE44-0B60-4F5B-9FCD-1D412DF6396F}"/>
                        </a:ext>
                      </a:extLst>
                    </p:cNvPr>
                    <p:cNvSpPr>
                      <a:spLocks noChangeArrowheads="1"/>
                    </p:cNvSpPr>
                    <p:nvPr/>
                  </p:nvSpPr>
                  <p:spPr bwMode="auto">
                    <a:xfrm>
                      <a:off x="641268" y="3716977"/>
                      <a:ext cx="1258521" cy="388373"/>
                    </a:xfrm>
                    <a:prstGeom prst="rect">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gn="ctr">
                        <a:lnSpc>
                          <a:spcPct val="115000"/>
                        </a:lnSpc>
                        <a:spcAft>
                          <a:spcPts val="0"/>
                        </a:spcAft>
                      </a:pPr>
                      <a:r>
                        <a:rPr lang="en-US" altLang="zh-CN" sz="2000" kern="100">
                          <a:latin typeface="Times New Roman"/>
                          <a:ea typeface="Calibri"/>
                          <a:cs typeface="Times New Roman"/>
                          <a:sym typeface="Times New Roman"/>
                        </a:rPr>
                        <a:t>i = i + 1</a:t>
                      </a:r>
                    </a:p>
                  </p:txBody>
                </p:sp>
                <p:sp>
                  <p:nvSpPr>
                    <p:cNvPr id="19" name="AutoShape 4">
                      <a:extLst>
                        <a:ext uri="{FF2B5EF4-FFF2-40B4-BE49-F238E27FC236}">
                          <a16:creationId xmlns:a16="http://schemas.microsoft.com/office/drawing/2014/main" id="{1606E99D-C4ED-4D8F-BA0D-E4D095FDB79D}"/>
                        </a:ext>
                      </a:extLst>
                    </p:cNvPr>
                    <p:cNvSpPr>
                      <a:spLocks noChangeArrowheads="1"/>
                    </p:cNvSpPr>
                    <p:nvPr/>
                  </p:nvSpPr>
                  <p:spPr bwMode="auto">
                    <a:xfrm>
                      <a:off x="736270" y="4583875"/>
                      <a:ext cx="1092200" cy="676275"/>
                    </a:xfrm>
                    <a:prstGeom prst="diamond">
                      <a:avLst/>
                    </a:prstGeom>
                    <a:solidFill>
                      <a:srgbClr val="FFFFFF"/>
                    </a:solidFill>
                    <a:ln w="9525">
                      <a:solidFill>
                        <a:srgbClr val="000000"/>
                      </a:solidFill>
                      <a:miter lim="800000"/>
                    </a:ln>
                  </p:spPr>
                  <p:txBody>
                    <a:bodyPr rot="0" vert="horz" wrap="square" lIns="91440" tIns="45720" rIns="91440" bIns="45720" anchor="t" anchorCtr="0" upright="1">
                      <a:noAutofit/>
                    </a:bodyPr>
                    <a:lstStyle/>
                    <a:p>
                      <a:pPr>
                        <a:lnSpc>
                          <a:spcPct val="115000"/>
                        </a:lnSpc>
                        <a:spcAft>
                          <a:spcPts val="0"/>
                        </a:spcAft>
                      </a:pPr>
                      <a:r>
                        <a:rPr lang="en-US" altLang="zh-CN" kern="100">
                          <a:latin typeface="Times New Roman"/>
                          <a:ea typeface="Calibri"/>
                          <a:cs typeface="Times New Roman"/>
                          <a:sym typeface="Times New Roman"/>
                        </a:rPr>
                        <a:t>i &gt; N</a:t>
                      </a:r>
                    </a:p>
                  </p:txBody>
                </p:sp>
                <p:sp>
                  <p:nvSpPr>
                    <p:cNvPr id="20" name="Oval 19">
                      <a:extLst>
                        <a:ext uri="{FF2B5EF4-FFF2-40B4-BE49-F238E27FC236}">
                          <a16:creationId xmlns:a16="http://schemas.microsoft.com/office/drawing/2014/main" id="{9059C0E7-E346-4FE0-A993-B678B934E924}"/>
                        </a:ext>
                      </a:extLst>
                    </p:cNvPr>
                    <p:cNvSpPr>
                      <a:spLocks noChangeArrowheads="1"/>
                    </p:cNvSpPr>
                    <p:nvPr/>
                  </p:nvSpPr>
                  <p:spPr bwMode="auto">
                    <a:xfrm>
                      <a:off x="2280062" y="4560125"/>
                      <a:ext cx="1424940" cy="748030"/>
                    </a:xfrm>
                    <a:prstGeom prst="ellipse">
                      <a:avLst/>
                    </a:prstGeom>
                    <a:solidFill>
                      <a:srgbClr val="FFFFFF"/>
                    </a:solidFill>
                    <a:ln w="9525">
                      <a:solidFill>
                        <a:srgbClr val="000000"/>
                      </a:solidFill>
                      <a:round/>
                    </a:ln>
                  </p:spPr>
                  <p:txBody>
                    <a:bodyPr rot="0" vert="horz" wrap="square" lIns="91440" tIns="45720" rIns="91440" bIns="45720" anchor="t" anchorCtr="0" upright="1">
                      <a:noAutofit/>
                    </a:bodyPr>
                    <a:lstStyle/>
                    <a:p>
                      <a:pPr algn="ctr">
                        <a:lnSpc>
                          <a:spcPct val="115000"/>
                        </a:lnSpc>
                        <a:spcAft>
                          <a:spcPts val="0"/>
                        </a:spcAft>
                      </a:pPr>
                      <a:r>
                        <a:rPr lang="en-US" altLang="zh-CN" sz="2000" kern="100">
                          <a:latin typeface="Times New Roman"/>
                          <a:ea typeface="Calibri"/>
                          <a:cs typeface="Times New Roman"/>
                          <a:sym typeface="Times New Roman"/>
                        </a:rPr>
                        <a:t>Đưa ra LS rồi kết thúc</a:t>
                      </a:r>
                    </a:p>
                  </p:txBody>
                </p:sp>
                <p:cxnSp>
                  <p:nvCxnSpPr>
                    <p:cNvPr id="21" name="Line 14">
                      <a:extLst>
                        <a:ext uri="{FF2B5EF4-FFF2-40B4-BE49-F238E27FC236}">
                          <a16:creationId xmlns:a16="http://schemas.microsoft.com/office/drawing/2014/main" id="{8EC8F035-4263-453C-B37C-F843FBF26649}"/>
                        </a:ext>
                      </a:extLst>
                    </p:cNvPr>
                    <p:cNvCxnSpPr/>
                    <p:nvPr/>
                  </p:nvCxnSpPr>
                  <p:spPr bwMode="auto">
                    <a:xfrm>
                      <a:off x="1258785" y="439387"/>
                      <a:ext cx="0" cy="461645"/>
                    </a:xfrm>
                    <a:prstGeom prst="line">
                      <a:avLst/>
                    </a:prstGeom>
                    <a:noFill/>
                    <a:ln w="9525">
                      <a:solidFill>
                        <a:srgbClr val="000000"/>
                      </a:solidFill>
                      <a:round/>
                      <a:tailEnd type="triangle" w="med" len="med"/>
                    </a:ln>
                  </p:spPr>
                </p:cxnSp>
                <p:cxnSp>
                  <p:nvCxnSpPr>
                    <p:cNvPr id="22" name="Line 14">
                      <a:extLst>
                        <a:ext uri="{FF2B5EF4-FFF2-40B4-BE49-F238E27FC236}">
                          <a16:creationId xmlns:a16="http://schemas.microsoft.com/office/drawing/2014/main" id="{79091492-25F8-4736-A65F-7369B242047A}"/>
                        </a:ext>
                      </a:extLst>
                    </p:cNvPr>
                    <p:cNvCxnSpPr/>
                    <p:nvPr/>
                  </p:nvCxnSpPr>
                  <p:spPr bwMode="auto">
                    <a:xfrm>
                      <a:off x="1258785" y="1270660"/>
                      <a:ext cx="0" cy="461645"/>
                    </a:xfrm>
                    <a:prstGeom prst="line">
                      <a:avLst/>
                    </a:prstGeom>
                    <a:noFill/>
                    <a:ln w="9525">
                      <a:solidFill>
                        <a:srgbClr val="000000"/>
                      </a:solidFill>
                      <a:round/>
                      <a:tailEnd type="triangle" w="med" len="med"/>
                    </a:ln>
                  </p:spPr>
                </p:cxnSp>
                <p:cxnSp>
                  <p:nvCxnSpPr>
                    <p:cNvPr id="23" name="Line 14">
                      <a:extLst>
                        <a:ext uri="{FF2B5EF4-FFF2-40B4-BE49-F238E27FC236}">
                          <a16:creationId xmlns:a16="http://schemas.microsoft.com/office/drawing/2014/main" id="{0088401C-3E72-4C3A-8DF3-B8A37582F01F}"/>
                        </a:ext>
                      </a:extLst>
                    </p:cNvPr>
                    <p:cNvCxnSpPr/>
                    <p:nvPr/>
                  </p:nvCxnSpPr>
                  <p:spPr bwMode="auto">
                    <a:xfrm>
                      <a:off x="1258785" y="2113808"/>
                      <a:ext cx="0" cy="461645"/>
                    </a:xfrm>
                    <a:prstGeom prst="line">
                      <a:avLst/>
                    </a:prstGeom>
                    <a:noFill/>
                    <a:ln w="9525">
                      <a:solidFill>
                        <a:srgbClr val="000000"/>
                      </a:solidFill>
                      <a:round/>
                      <a:tailEnd type="triangle" w="med" len="med"/>
                    </a:ln>
                  </p:spPr>
                </p:cxnSp>
                <p:cxnSp>
                  <p:nvCxnSpPr>
                    <p:cNvPr id="24" name="Line 14">
                      <a:extLst>
                        <a:ext uri="{FF2B5EF4-FFF2-40B4-BE49-F238E27FC236}">
                          <a16:creationId xmlns:a16="http://schemas.microsoft.com/office/drawing/2014/main" id="{C6DFC584-BDDC-408C-9FDA-158FD2F417E4}"/>
                        </a:ext>
                      </a:extLst>
                    </p:cNvPr>
                    <p:cNvCxnSpPr/>
                    <p:nvPr/>
                  </p:nvCxnSpPr>
                  <p:spPr bwMode="auto">
                    <a:xfrm>
                      <a:off x="1270660" y="3253839"/>
                      <a:ext cx="0" cy="461645"/>
                    </a:xfrm>
                    <a:prstGeom prst="line">
                      <a:avLst/>
                    </a:prstGeom>
                    <a:noFill/>
                    <a:ln w="9525">
                      <a:solidFill>
                        <a:srgbClr val="000000"/>
                      </a:solidFill>
                      <a:round/>
                      <a:tailEnd type="triangle" w="med" len="med"/>
                    </a:ln>
                  </p:spPr>
                </p:cxnSp>
                <p:cxnSp>
                  <p:nvCxnSpPr>
                    <p:cNvPr id="25" name="Line 14">
                      <a:extLst>
                        <a:ext uri="{FF2B5EF4-FFF2-40B4-BE49-F238E27FC236}">
                          <a16:creationId xmlns:a16="http://schemas.microsoft.com/office/drawing/2014/main" id="{A84DC272-F291-49EA-879C-B52666A30736}"/>
                        </a:ext>
                      </a:extLst>
                    </p:cNvPr>
                    <p:cNvCxnSpPr/>
                    <p:nvPr/>
                  </p:nvCxnSpPr>
                  <p:spPr bwMode="auto">
                    <a:xfrm>
                      <a:off x="1282535" y="4120738"/>
                      <a:ext cx="0" cy="461645"/>
                    </a:xfrm>
                    <a:prstGeom prst="line">
                      <a:avLst/>
                    </a:prstGeom>
                    <a:noFill/>
                    <a:ln w="9525">
                      <a:solidFill>
                        <a:srgbClr val="000000"/>
                      </a:solidFill>
                      <a:round/>
                      <a:tailEnd type="triangle" w="med" len="med"/>
                    </a:ln>
                  </p:spPr>
                </p:cxnSp>
                <p:cxnSp>
                  <p:nvCxnSpPr>
                    <p:cNvPr id="26" name="Line 17">
                      <a:extLst>
                        <a:ext uri="{FF2B5EF4-FFF2-40B4-BE49-F238E27FC236}">
                          <a16:creationId xmlns:a16="http://schemas.microsoft.com/office/drawing/2014/main" id="{73D76EAE-5882-45B5-A585-17EB914363F1}"/>
                        </a:ext>
                      </a:extLst>
                    </p:cNvPr>
                    <p:cNvCxnSpPr/>
                    <p:nvPr/>
                  </p:nvCxnSpPr>
                  <p:spPr bwMode="auto">
                    <a:xfrm>
                      <a:off x="1816925" y="2909455"/>
                      <a:ext cx="451262" cy="0"/>
                    </a:xfrm>
                    <a:prstGeom prst="line">
                      <a:avLst/>
                    </a:prstGeom>
                    <a:noFill/>
                    <a:ln w="9525">
                      <a:solidFill>
                        <a:srgbClr val="000000"/>
                      </a:solidFill>
                      <a:round/>
                      <a:tailEnd type="triangle" w="med" len="med"/>
                    </a:ln>
                  </p:spPr>
                </p:cxnSp>
                <p:cxnSp>
                  <p:nvCxnSpPr>
                    <p:cNvPr id="27" name="Straight Arrow Connector 26">
                      <a:extLst>
                        <a:ext uri="{FF2B5EF4-FFF2-40B4-BE49-F238E27FC236}">
                          <a16:creationId xmlns:a16="http://schemas.microsoft.com/office/drawing/2014/main" id="{87426403-3ED5-431F-BEC4-116A44799E2B}"/>
                        </a:ext>
                      </a:extLst>
                    </p:cNvPr>
                    <p:cNvCxnSpPr/>
                    <p:nvPr/>
                  </p:nvCxnSpPr>
                  <p:spPr>
                    <a:xfrm flipH="1">
                      <a:off x="1900052" y="3918857"/>
                      <a:ext cx="1021278" cy="503"/>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Line 18">
                      <a:extLst>
                        <a:ext uri="{FF2B5EF4-FFF2-40B4-BE49-F238E27FC236}">
                          <a16:creationId xmlns:a16="http://schemas.microsoft.com/office/drawing/2014/main" id="{929F376A-7CBA-4386-B8FD-E6B5F64D7F5C}"/>
                        </a:ext>
                      </a:extLst>
                    </p:cNvPr>
                    <p:cNvCxnSpPr/>
                    <p:nvPr/>
                  </p:nvCxnSpPr>
                  <p:spPr bwMode="auto">
                    <a:xfrm flipH="1">
                      <a:off x="2921330" y="3099460"/>
                      <a:ext cx="12073" cy="831273"/>
                    </a:xfrm>
                    <a:prstGeom prst="line">
                      <a:avLst/>
                    </a:prstGeom>
                    <a:noFill/>
                    <a:ln w="9525">
                      <a:solidFill>
                        <a:srgbClr val="000000"/>
                      </a:solidFill>
                      <a:round/>
                    </a:ln>
                  </p:spPr>
                </p:cxnSp>
                <p:cxnSp>
                  <p:nvCxnSpPr>
                    <p:cNvPr id="29" name="Line 17">
                      <a:extLst>
                        <a:ext uri="{FF2B5EF4-FFF2-40B4-BE49-F238E27FC236}">
                          <a16:creationId xmlns:a16="http://schemas.microsoft.com/office/drawing/2014/main" id="{07BECFB9-4C95-4F94-8D96-FAF99BBC58E2}"/>
                        </a:ext>
                      </a:extLst>
                    </p:cNvPr>
                    <p:cNvCxnSpPr/>
                    <p:nvPr/>
                  </p:nvCxnSpPr>
                  <p:spPr bwMode="auto">
                    <a:xfrm>
                      <a:off x="1828800" y="4928260"/>
                      <a:ext cx="451262" cy="0"/>
                    </a:xfrm>
                    <a:prstGeom prst="line">
                      <a:avLst/>
                    </a:prstGeom>
                    <a:noFill/>
                    <a:ln w="9525">
                      <a:solidFill>
                        <a:srgbClr val="000000"/>
                      </a:solidFill>
                      <a:round/>
                      <a:tailEnd type="triangle" w="med" len="med"/>
                    </a:ln>
                  </p:spPr>
                </p:cxnSp>
                <p:cxnSp>
                  <p:nvCxnSpPr>
                    <p:cNvPr id="30" name="Line 11">
                      <a:extLst>
                        <a:ext uri="{FF2B5EF4-FFF2-40B4-BE49-F238E27FC236}">
                          <a16:creationId xmlns:a16="http://schemas.microsoft.com/office/drawing/2014/main" id="{07112E19-3111-4D8B-BB3E-7404016E52B8}"/>
                        </a:ext>
                      </a:extLst>
                    </p:cNvPr>
                    <p:cNvCxnSpPr/>
                    <p:nvPr/>
                  </p:nvCxnSpPr>
                  <p:spPr bwMode="auto">
                    <a:xfrm flipH="1">
                      <a:off x="11875" y="4928260"/>
                      <a:ext cx="716874" cy="0"/>
                    </a:xfrm>
                    <a:prstGeom prst="line">
                      <a:avLst/>
                    </a:prstGeom>
                    <a:noFill/>
                    <a:ln w="9525">
                      <a:solidFill>
                        <a:srgbClr val="000000"/>
                      </a:solidFill>
                      <a:round/>
                    </a:ln>
                  </p:spPr>
                </p:cxnSp>
                <p:cxnSp>
                  <p:nvCxnSpPr>
                    <p:cNvPr id="31" name="Line 18">
                      <a:extLst>
                        <a:ext uri="{FF2B5EF4-FFF2-40B4-BE49-F238E27FC236}">
                          <a16:creationId xmlns:a16="http://schemas.microsoft.com/office/drawing/2014/main" id="{03AB9BD0-05CB-4201-8D0C-B19C102F2F3E}"/>
                        </a:ext>
                      </a:extLst>
                    </p:cNvPr>
                    <p:cNvCxnSpPr/>
                    <p:nvPr/>
                  </p:nvCxnSpPr>
                  <p:spPr bwMode="auto">
                    <a:xfrm flipH="1">
                      <a:off x="0" y="1900052"/>
                      <a:ext cx="40640" cy="3023548"/>
                    </a:xfrm>
                    <a:prstGeom prst="line">
                      <a:avLst/>
                    </a:prstGeom>
                    <a:noFill/>
                    <a:ln w="9525">
                      <a:solidFill>
                        <a:srgbClr val="000000"/>
                      </a:solidFill>
                      <a:round/>
                    </a:ln>
                  </p:spPr>
                </p:cxnSp>
                <p:cxnSp>
                  <p:nvCxnSpPr>
                    <p:cNvPr id="32" name="Line 17">
                      <a:extLst>
                        <a:ext uri="{FF2B5EF4-FFF2-40B4-BE49-F238E27FC236}">
                          <a16:creationId xmlns:a16="http://schemas.microsoft.com/office/drawing/2014/main" id="{BC1A1BB4-B709-446A-9760-B3FE489FE9B4}"/>
                        </a:ext>
                      </a:extLst>
                    </p:cNvPr>
                    <p:cNvCxnSpPr/>
                    <p:nvPr/>
                  </p:nvCxnSpPr>
                  <p:spPr bwMode="auto">
                    <a:xfrm>
                      <a:off x="35626" y="1900052"/>
                      <a:ext cx="623966" cy="23751"/>
                    </a:xfrm>
                    <a:prstGeom prst="line">
                      <a:avLst/>
                    </a:prstGeom>
                    <a:noFill/>
                    <a:ln w="9525">
                      <a:solidFill>
                        <a:srgbClr val="000000"/>
                      </a:solidFill>
                      <a:round/>
                      <a:tailEnd type="triangle" w="med" len="med"/>
                    </a:ln>
                  </p:spPr>
                </p:cxnSp>
              </p:grpSp>
              <p:sp>
                <p:nvSpPr>
                  <p:cNvPr id="12" name="Text Box 2097259">
                    <a:extLst>
                      <a:ext uri="{FF2B5EF4-FFF2-40B4-BE49-F238E27FC236}">
                        <a16:creationId xmlns:a16="http://schemas.microsoft.com/office/drawing/2014/main" id="{EB36F015-0FF6-4620-B302-415214E070C7}"/>
                      </a:ext>
                    </a:extLst>
                  </p:cNvPr>
                  <p:cNvSpPr txBox="1"/>
                  <p:nvPr/>
                </p:nvSpPr>
                <p:spPr>
                  <a:xfrm>
                    <a:off x="1888177" y="2576946"/>
                    <a:ext cx="237490" cy="30670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a:lnSpc>
                        <a:spcPct val="115000"/>
                      </a:lnSpc>
                      <a:spcAft>
                        <a:spcPts val="1000"/>
                      </a:spcAft>
                    </a:pPr>
                    <a:r>
                      <a:rPr lang="en-US" altLang="zh-CN" sz="2400" b="1" kern="100">
                        <a:solidFill>
                          <a:srgbClr val="000000"/>
                        </a:solidFill>
                        <a:latin typeface="Times New Roman"/>
                        <a:ea typeface="Calibri"/>
                        <a:cs typeface="Times New Roman"/>
                        <a:sym typeface="Times New Roman"/>
                      </a:rPr>
                      <a:t>Đ</a:t>
                    </a:r>
                  </a:p>
                </p:txBody>
              </p:sp>
            </p:grpSp>
            <p:sp>
              <p:nvSpPr>
                <p:cNvPr id="10" name="Text Box 2097262">
                  <a:extLst>
                    <a:ext uri="{FF2B5EF4-FFF2-40B4-BE49-F238E27FC236}">
                      <a16:creationId xmlns:a16="http://schemas.microsoft.com/office/drawing/2014/main" id="{1AD5AFBD-1F52-4927-96C8-A30FEA0E1DF5}"/>
                    </a:ext>
                  </a:extLst>
                </p:cNvPr>
                <p:cNvSpPr txBox="1"/>
                <p:nvPr/>
              </p:nvSpPr>
              <p:spPr>
                <a:xfrm>
                  <a:off x="973777" y="3336966"/>
                  <a:ext cx="237490" cy="30670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noAutofit/>
                </a:bodyPr>
                <a:lstStyle/>
                <a:p>
                  <a:pPr>
                    <a:lnSpc>
                      <a:spcPct val="115000"/>
                    </a:lnSpc>
                    <a:spcAft>
                      <a:spcPts val="1000"/>
                    </a:spcAft>
                  </a:pPr>
                  <a:r>
                    <a:rPr lang="en-US" altLang="zh-CN" sz="2400" b="1" kern="100">
                      <a:solidFill>
                        <a:srgbClr val="000000"/>
                      </a:solidFill>
                      <a:latin typeface="Times New Roman"/>
                      <a:ea typeface="Calibri"/>
                      <a:cs typeface="Times New Roman"/>
                      <a:sym typeface="Times New Roman"/>
                    </a:rPr>
                    <a:t>S</a:t>
                  </a:r>
                </a:p>
              </p:txBody>
            </p:sp>
          </p:grpSp>
        </p:grpSp>
      </p:grpSp>
    </p:spTree>
    <p:extLst>
      <p:ext uri="{BB962C8B-B14F-4D97-AF65-F5344CB8AC3E}">
        <p14:creationId xmlns:p14="http://schemas.microsoft.com/office/powerpoint/2010/main" val="189043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FB8DB-E624-4ADB-8537-D4FE7544BE22}"/>
              </a:ext>
            </a:extLst>
          </p:cNvPr>
          <p:cNvSpPr>
            <a:spLocks noGrp="1"/>
          </p:cNvSpPr>
          <p:nvPr>
            <p:ph type="title"/>
          </p:nvPr>
        </p:nvSpPr>
        <p:spPr>
          <a:xfrm>
            <a:off x="838200" y="98425"/>
            <a:ext cx="10515600" cy="720725"/>
          </a:xfrm>
        </p:spPr>
        <p:txBody>
          <a:bodyPr>
            <a:normAutofit/>
          </a:bodyPr>
          <a:lstStyle/>
          <a:p>
            <a:r>
              <a:rPr lang="en-US" sz="4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a:t>
            </a:r>
            <a:r>
              <a:rPr lang="en-US" sz="40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Viết chương trình</a:t>
            </a:r>
            <a:endParaRPr lang="en-US" sz="4000" dirty="0">
              <a:solidFill>
                <a:srgbClr val="FF0000"/>
              </a:solidFill>
            </a:endParaRPr>
          </a:p>
        </p:txBody>
      </p:sp>
      <p:sp>
        <p:nvSpPr>
          <p:cNvPr id="3" name="Content Placeholder 2">
            <a:extLst>
              <a:ext uri="{FF2B5EF4-FFF2-40B4-BE49-F238E27FC236}">
                <a16:creationId xmlns:a16="http://schemas.microsoft.com/office/drawing/2014/main" id="{D9288820-A266-411B-8865-84A7D7944351}"/>
              </a:ext>
            </a:extLst>
          </p:cNvPr>
          <p:cNvSpPr>
            <a:spLocks noGrp="1"/>
          </p:cNvSpPr>
          <p:nvPr>
            <p:ph idx="1"/>
          </p:nvPr>
        </p:nvSpPr>
        <p:spPr>
          <a:xfrm>
            <a:off x="723900" y="895350"/>
            <a:ext cx="10725150" cy="5281613"/>
          </a:xfrm>
        </p:spPr>
        <p:txBody>
          <a:bodyPr>
            <a:normAutofit/>
          </a:bodyPr>
          <a:lstStyle/>
          <a:p>
            <a:pPr marL="0"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Là việc lựa chọn cấu trúc dữ liệu và ngôn ngữ lập trình để diễn đạt thuật toán trên máy tính.</a:t>
            </a:r>
          </a:p>
          <a:p>
            <a:pPr marL="0" indent="0" algn="just">
              <a:lnSpc>
                <a:spcPct val="114000"/>
              </a:lnSpc>
              <a:spcBef>
                <a:spcPts val="600"/>
              </a:spcBef>
              <a:spcAft>
                <a:spcPts val="0"/>
              </a:spcAft>
              <a:buNone/>
            </a:pPr>
            <a:r>
              <a:rPr lang="vi-VN" sz="3600">
                <a:solidFill>
                  <a:srgbClr val="0000FF"/>
                </a:solidFill>
                <a:latin typeface="Times New Roman" panose="02020603050405020304" pitchFamily="18" charset="0"/>
                <a:cs typeface="Times New Roman" panose="02020603050405020304" pitchFamily="18" charset="0"/>
              </a:rPr>
              <a:t>- Khi viết chương trình cần chọn ngôn ngữ thích hợp, viết chương trình trong ngôn ngữ nào phải tuân theo quy định ngữ pháp theo ngôn ngữ đó.</a:t>
            </a:r>
          </a:p>
          <a:p>
            <a:pPr marL="0" indent="0" algn="just">
              <a:lnSpc>
                <a:spcPct val="114000"/>
              </a:lnSpc>
              <a:buNone/>
            </a:pPr>
            <a:endParaRPr lang="vi-VN" sz="3600" dirty="0">
              <a:solidFill>
                <a:srgbClr val="0000FF"/>
              </a:solidFill>
              <a:latin typeface="Times New Roman" panose="02020603050405020304" pitchFamily="18" charset="0"/>
              <a:cs typeface="Times New Roman" panose="02020603050405020304" pitchFamily="18" charset="0"/>
            </a:endParaRPr>
          </a:p>
          <a:p>
            <a:pPr marL="0" indent="0">
              <a:buNone/>
            </a:pPr>
            <a:endParaRPr lang="en-US" sz="3600" dirty="0">
              <a:solidFill>
                <a:srgbClr val="0000FF"/>
              </a:solidFill>
            </a:endParaRPr>
          </a:p>
        </p:txBody>
      </p:sp>
    </p:spTree>
    <p:extLst>
      <p:ext uri="{BB962C8B-B14F-4D97-AF65-F5344CB8AC3E}">
        <p14:creationId xmlns:p14="http://schemas.microsoft.com/office/powerpoint/2010/main" val="2924992614"/>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D031CB-F91F-4D84-AE2F-956712005CC0}"/>
              </a:ext>
            </a:extLst>
          </p:cNvPr>
          <p:cNvSpPr>
            <a:spLocks noGrp="1"/>
          </p:cNvSpPr>
          <p:nvPr>
            <p:ph idx="1"/>
          </p:nvPr>
        </p:nvSpPr>
        <p:spPr>
          <a:xfrm>
            <a:off x="638174" y="750094"/>
            <a:ext cx="10658475" cy="2155032"/>
          </a:xfrm>
        </p:spPr>
        <p:txBody>
          <a:bodyPr/>
          <a:lstStyle/>
          <a:p>
            <a:pPr marL="0" indent="0">
              <a:buNone/>
            </a:pPr>
            <a:r>
              <a:rPr lang="vi-VN" sz="3600">
                <a:solidFill>
                  <a:srgbClr val="0000FF"/>
                </a:solidFill>
                <a:latin typeface="Times New Roman" panose="02020603050405020304" pitchFamily="18" charset="0"/>
                <a:cs typeface="Times New Roman" panose="02020603050405020304" pitchFamily="18" charset="0"/>
              </a:rPr>
              <a:t>- Sau khi viết chương trình cần phải thử chương trình bằng một số Input đặc trưng. Trong quá trình thử này nếu phát hiện ra sai sót thì phải sửa lại chương trình. Qu</a:t>
            </a:r>
            <a:r>
              <a:rPr lang="en-US" sz="3600">
                <a:solidFill>
                  <a:srgbClr val="0000FF"/>
                </a:solidFill>
                <a:latin typeface="Times New Roman" panose="02020603050405020304" pitchFamily="18" charset="0"/>
                <a:cs typeface="Times New Roman" panose="02020603050405020304" pitchFamily="18" charset="0"/>
              </a:rPr>
              <a:t>á</a:t>
            </a:r>
            <a:r>
              <a:rPr lang="vi-VN" sz="3600">
                <a:solidFill>
                  <a:srgbClr val="0000FF"/>
                </a:solidFill>
                <a:latin typeface="Times New Roman" panose="02020603050405020304" pitchFamily="18" charset="0"/>
                <a:cs typeface="Times New Roman" panose="02020603050405020304" pitchFamily="18" charset="0"/>
              </a:rPr>
              <a:t> trình này gọi là hiệu chỉnh.</a:t>
            </a:r>
          </a:p>
          <a:p>
            <a:pPr marL="0" indent="0">
              <a:buNone/>
            </a:pPr>
            <a:endParaRPr lang="en-US"/>
          </a:p>
        </p:txBody>
      </p:sp>
      <p:sp>
        <p:nvSpPr>
          <p:cNvPr id="4" name="Title 1">
            <a:extLst>
              <a:ext uri="{FF2B5EF4-FFF2-40B4-BE49-F238E27FC236}">
                <a16:creationId xmlns:a16="http://schemas.microsoft.com/office/drawing/2014/main" id="{F99E9A5A-9694-4024-8988-D3F1D68B2F5C}"/>
              </a:ext>
            </a:extLst>
          </p:cNvPr>
          <p:cNvSpPr txBox="1">
            <a:spLocks/>
          </p:cNvSpPr>
          <p:nvPr/>
        </p:nvSpPr>
        <p:spPr>
          <a:xfrm>
            <a:off x="581025" y="98425"/>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4. Hiệu chỉnh</a:t>
            </a:r>
            <a:endParaRPr lang="en-US" sz="4000" dirty="0">
              <a:solidFill>
                <a:srgbClr val="FF0000"/>
              </a:solidFill>
            </a:endParaRPr>
          </a:p>
        </p:txBody>
      </p:sp>
      <p:sp>
        <p:nvSpPr>
          <p:cNvPr id="5" name="Title 1">
            <a:extLst>
              <a:ext uri="{FF2B5EF4-FFF2-40B4-BE49-F238E27FC236}">
                <a16:creationId xmlns:a16="http://schemas.microsoft.com/office/drawing/2014/main" id="{BC713612-8EF6-4A5B-8514-A7011B137E97}"/>
              </a:ext>
            </a:extLst>
          </p:cNvPr>
          <p:cNvSpPr txBox="1">
            <a:spLocks/>
          </p:cNvSpPr>
          <p:nvPr/>
        </p:nvSpPr>
        <p:spPr>
          <a:xfrm>
            <a:off x="600074" y="2905126"/>
            <a:ext cx="10772775" cy="720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5. Viết tài liệu</a:t>
            </a:r>
            <a:endParaRPr lang="en-US" sz="4000" dirty="0">
              <a:solidFill>
                <a:srgbClr val="FF0000"/>
              </a:solidFill>
            </a:endParaRPr>
          </a:p>
        </p:txBody>
      </p:sp>
      <p:sp>
        <p:nvSpPr>
          <p:cNvPr id="6" name="Content Placeholder 2">
            <a:extLst>
              <a:ext uri="{FF2B5EF4-FFF2-40B4-BE49-F238E27FC236}">
                <a16:creationId xmlns:a16="http://schemas.microsoft.com/office/drawing/2014/main" id="{6E7AF278-34C2-4FEE-902E-2AA55DE77610}"/>
              </a:ext>
            </a:extLst>
          </p:cNvPr>
          <p:cNvSpPr txBox="1">
            <a:spLocks/>
          </p:cNvSpPr>
          <p:nvPr/>
        </p:nvSpPr>
        <p:spPr>
          <a:xfrm>
            <a:off x="638173" y="3496471"/>
            <a:ext cx="10658475" cy="14184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spcAft>
                <a:spcPts val="0"/>
              </a:spcAft>
              <a:buNone/>
            </a:pPr>
            <a:r>
              <a:rPr lang="vi-VN" sz="3600">
                <a:solidFill>
                  <a:srgbClr val="0000FF"/>
                </a:solidFill>
                <a:latin typeface="Times New Roman" panose="02020603050405020304" pitchFamily="18" charset="0"/>
                <a:cs typeface="Times New Roman" panose="02020603050405020304" pitchFamily="18" charset="0"/>
              </a:rPr>
              <a:t>- Viết mô tả chi tiết bài toán, thuật toán, chương trình và hướng dẫn sử dụng…</a:t>
            </a:r>
          </a:p>
          <a:p>
            <a:pPr marL="0" indent="0">
              <a:buFont typeface="Arial" panose="020B0604020202020204" pitchFamily="34" charset="0"/>
              <a:buNone/>
            </a:pPr>
            <a:endParaRPr lang="en-US"/>
          </a:p>
        </p:txBody>
      </p:sp>
    </p:spTree>
    <p:extLst>
      <p:ext uri="{BB962C8B-B14F-4D97-AF65-F5344CB8AC3E}">
        <p14:creationId xmlns:p14="http://schemas.microsoft.com/office/powerpoint/2010/main" val="119894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ext, whiteboard&#10;&#10;Description automatically generated">
            <a:extLst>
              <a:ext uri="{FF2B5EF4-FFF2-40B4-BE49-F238E27FC236}">
                <a16:creationId xmlns:a16="http://schemas.microsoft.com/office/drawing/2014/main" id="{8860F2FF-39EB-4E08-B2EF-532D4436BE6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06320" y="412154"/>
            <a:ext cx="6979920" cy="4935022"/>
          </a:xfrm>
        </p:spPr>
      </p:pic>
    </p:spTree>
    <p:extLst>
      <p:ext uri="{BB962C8B-B14F-4D97-AF65-F5344CB8AC3E}">
        <p14:creationId xmlns:p14="http://schemas.microsoft.com/office/powerpoint/2010/main" val="2423295013"/>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487</Words>
  <Application>Microsoft Office PowerPoint</Application>
  <PresentationFormat>Widescreen</PresentationFormat>
  <Paragraphs>53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Office Theme</vt:lpstr>
      <vt:lpstr>PowerPoint Presentation</vt:lpstr>
      <vt:lpstr>1. Xác định bài toán</vt:lpstr>
      <vt:lpstr>2. Lựa chọn và thiết kế thuật toán</vt:lpstr>
      <vt:lpstr>PowerPoint Presentation</vt:lpstr>
      <vt:lpstr>PowerPoint Presentation</vt:lpstr>
      <vt:lpstr>3. Viết chương trình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THPT PHÚ HÒA Tổ Tin học - Lớp 10</dc:title>
  <dc:creator>Vo Thi Huynh Giang</dc:creator>
  <cp:lastModifiedBy>Vo Thi Huynh Giang</cp:lastModifiedBy>
  <cp:revision>4</cp:revision>
  <dcterms:created xsi:type="dcterms:W3CDTF">2021-08-29T02:17:03Z</dcterms:created>
  <dcterms:modified xsi:type="dcterms:W3CDTF">2021-09-28T01:34:36Z</dcterms:modified>
</cp:coreProperties>
</file>